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2" r:id="rId3"/>
    <p:sldId id="283" r:id="rId4"/>
    <p:sldId id="294" r:id="rId5"/>
    <p:sldId id="287" r:id="rId6"/>
    <p:sldId id="284" r:id="rId7"/>
    <p:sldId id="257" r:id="rId8"/>
    <p:sldId id="289" r:id="rId9"/>
    <p:sldId id="285" r:id="rId10"/>
    <p:sldId id="276" r:id="rId11"/>
    <p:sldId id="277" r:id="rId12"/>
    <p:sldId id="278" r:id="rId13"/>
    <p:sldId id="29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5E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53"/>
    <p:restoredTop sz="94598"/>
  </p:normalViewPr>
  <p:slideViewPr>
    <p:cSldViewPr snapToGrid="0" snapToObjects="1" showGuides="1">
      <p:cViewPr varScale="1">
        <p:scale>
          <a:sx n="61" d="100"/>
          <a:sy n="61" d="100"/>
        </p:scale>
        <p:origin x="248" y="6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3F5FB-A834-5747-B526-8B14BCB7060A}" type="datetimeFigureOut">
              <a:rPr lang="en-US" smtClean="0"/>
              <a:t>1/20/18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75778-5963-9F48-96BC-8C16124BB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Dynamics that </a:t>
            </a:r>
            <a:r>
              <a:rPr lang="en-US" err="1"/>
              <a:t>favour</a:t>
            </a:r>
            <a:r>
              <a:rPr lang="en-US"/>
              <a:t> church growth</a:t>
            </a:r>
          </a:p>
          <a:p>
            <a:endParaRPr lang="en-US"/>
          </a:p>
          <a:p>
            <a:r>
              <a:rPr lang="en-US"/>
              <a:t>Des </a:t>
            </a:r>
            <a:r>
              <a:rPr lang="en-US" err="1"/>
              <a:t>dynamiques</a:t>
            </a:r>
            <a:r>
              <a:rPr lang="en-US" baseline="0"/>
              <a:t> qui </a:t>
            </a:r>
            <a:r>
              <a:rPr lang="en-US" baseline="0" err="1"/>
              <a:t>favorisent</a:t>
            </a:r>
            <a:r>
              <a:rPr lang="en-US" baseline="0"/>
              <a:t> la </a:t>
            </a:r>
            <a:r>
              <a:rPr lang="en-US" baseline="0" err="1"/>
              <a:t>croissance</a:t>
            </a:r>
            <a:r>
              <a:rPr lang="en-US" baseline="0"/>
              <a:t> </a:t>
            </a:r>
            <a:r>
              <a:rPr lang="en-US" baseline="0" err="1"/>
              <a:t>en</a:t>
            </a:r>
            <a:r>
              <a:rPr lang="en-US" baseline="0"/>
              <a:t> </a:t>
            </a:r>
            <a:r>
              <a:rPr lang="en-US" baseline="0" err="1"/>
              <a:t>Eglise</a:t>
            </a:r>
            <a:r>
              <a:rPr lang="en-US" baseline="0"/>
              <a:t> (</a:t>
            </a:r>
            <a:r>
              <a:rPr lang="en-US" baseline="0" err="1"/>
              <a:t>croissance</a:t>
            </a:r>
            <a:r>
              <a:rPr lang="en-US" baseline="0"/>
              <a:t> de </a:t>
            </a:r>
            <a:r>
              <a:rPr lang="en-US" baseline="0" err="1"/>
              <a:t>l'Eglise</a:t>
            </a:r>
            <a:r>
              <a:rPr lang="en-US" baseline="0"/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75778-5963-9F48-96BC-8C16124BBB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Cultivating a dependence on the Holy Spirit</a:t>
            </a:r>
          </a:p>
          <a:p>
            <a:r>
              <a:rPr lang="en-US"/>
              <a:t>PRAYER</a:t>
            </a:r>
          </a:p>
          <a:p>
            <a:r>
              <a:rPr lang="en-US"/>
              <a:t>Faith: expectation of GROWTH</a:t>
            </a:r>
          </a:p>
          <a:p>
            <a:r>
              <a:rPr lang="en-US"/>
              <a:t>Faith is spelt R-I-S-K</a:t>
            </a:r>
          </a:p>
          <a:p>
            <a:r>
              <a:rPr lang="en-US"/>
              <a:t>Do you have a God-sized VISION?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75778-5963-9F48-96BC-8C16124BBB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 </a:t>
            </a:r>
            <a:r>
              <a:rPr lang="en-US" err="1"/>
              <a:t>taille</a:t>
            </a:r>
            <a:r>
              <a:rPr lang="en-US"/>
              <a:t> </a:t>
            </a:r>
            <a:r>
              <a:rPr lang="en-US" err="1"/>
              <a:t>d’une</a:t>
            </a:r>
            <a:r>
              <a:rPr lang="en-US"/>
              <a:t> </a:t>
            </a:r>
            <a:r>
              <a:rPr lang="en-US" err="1"/>
              <a:t>Eglise</a:t>
            </a:r>
            <a:r>
              <a:rPr lang="en-US"/>
              <a:t> </a:t>
            </a:r>
            <a:r>
              <a:rPr lang="en-US" err="1"/>
              <a:t>compte</a:t>
            </a:r>
            <a:r>
              <a:rPr lang="en-US"/>
              <a:t> pour beaucoup</a:t>
            </a:r>
          </a:p>
          <a:p>
            <a:r>
              <a:rPr lang="en-US"/>
              <a:t>La </a:t>
            </a:r>
            <a:r>
              <a:rPr lang="en-US" err="1"/>
              <a:t>taille</a:t>
            </a:r>
            <a:r>
              <a:rPr lang="en-US"/>
              <a:t> </a:t>
            </a:r>
            <a:r>
              <a:rPr lang="en-US" err="1"/>
              <a:t>d’une</a:t>
            </a:r>
            <a:r>
              <a:rPr lang="en-US"/>
              <a:t> </a:t>
            </a:r>
            <a:r>
              <a:rPr lang="en-US" err="1"/>
              <a:t>Eglise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d’une</a:t>
            </a:r>
            <a:r>
              <a:rPr lang="en-US"/>
              <a:t> </a:t>
            </a:r>
            <a:r>
              <a:rPr lang="en-US" err="1"/>
              <a:t>grande</a:t>
            </a:r>
            <a:r>
              <a:rPr lang="en-US"/>
              <a:t> importance</a:t>
            </a:r>
          </a:p>
          <a:p>
            <a:r>
              <a:rPr lang="en-US" err="1"/>
              <a:t>Prendre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compte</a:t>
            </a:r>
            <a:r>
              <a:rPr lang="en-US"/>
              <a:t> la </a:t>
            </a:r>
            <a:r>
              <a:rPr lang="en-US" err="1"/>
              <a:t>taille</a:t>
            </a:r>
            <a:r>
              <a:rPr lang="en-US"/>
              <a:t> </a:t>
            </a:r>
            <a:r>
              <a:rPr lang="en-US" err="1"/>
              <a:t>d’une</a:t>
            </a:r>
            <a:r>
              <a:rPr lang="en-US"/>
              <a:t> </a:t>
            </a:r>
            <a:r>
              <a:rPr lang="en-US" err="1"/>
              <a:t>Eglise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75778-5963-9F48-96BC-8C16124BBB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7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4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4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3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892969" y="285750"/>
            <a:ext cx="10406063" cy="1491258"/>
          </a:xfrm>
          <a:prstGeom prst="rect">
            <a:avLst/>
          </a:prstGeom>
        </p:spPr>
        <p:txBody>
          <a:bodyPr lIns="0" tIns="0" rIns="0" bIns="0"/>
          <a:lstStyle>
            <a:lvl1pPr defTabSz="410751">
              <a:defRPr sz="5625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25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93161432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88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7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6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9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95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3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51679-058F-2240-A650-7FF78E689AA2}" type="datetimeFigureOut">
              <a:rPr lang="en-US" smtClean="0"/>
              <a:t>1/20/18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B7417-87F6-8A4C-83C8-5652538EE0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3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3101"/>
          <a:stretch/>
        </p:blipFill>
        <p:spPr>
          <a:xfrm>
            <a:off x="0" y="1"/>
            <a:ext cx="6106925" cy="26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264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8300"/>
            <a:ext cx="6096000" cy="267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6925" y="4178300"/>
            <a:ext cx="6085075" cy="267969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2433637"/>
            <a:ext cx="12192000" cy="1744663"/>
          </a:xfrm>
        </p:spPr>
        <p:txBody>
          <a:bodyPr anchor="ctr">
            <a:norm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Comment des Eglises peuvent grandir</a:t>
            </a:r>
            <a:br>
              <a:rPr lang="fr-FR" sz="4800" dirty="0">
                <a:solidFill>
                  <a:schemeClr val="bg1"/>
                </a:solidFill>
              </a:rPr>
            </a:br>
            <a:r>
              <a:rPr lang="fr-FR" sz="4000" i="1" dirty="0">
                <a:solidFill>
                  <a:schemeClr val="bg1"/>
                </a:solidFill>
              </a:rPr>
              <a:t>quelques dynamiques qui favorisent la croissance</a:t>
            </a:r>
            <a:endParaRPr lang="fr-FR" sz="4800" i="1" dirty="0"/>
          </a:p>
        </p:txBody>
      </p:sp>
    </p:spTree>
    <p:extLst>
      <p:ext uri="{BB962C8B-B14F-4D97-AF65-F5344CB8AC3E}">
        <p14:creationId xmlns:p14="http://schemas.microsoft.com/office/powerpoint/2010/main" val="44368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64" y="365125"/>
            <a:ext cx="11065329" cy="1325563"/>
          </a:xfrm>
        </p:spPr>
        <p:txBody>
          <a:bodyPr>
            <a:normAutofit fontScale="90000"/>
          </a:bodyPr>
          <a:lstStyle/>
          <a:p>
            <a:r>
              <a:rPr lang="fr-FR" sz="6000" dirty="0">
                <a:latin typeface="+mn-lt"/>
              </a:rPr>
              <a:t>Implanter – une logique de vie d’Eglise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 partir d’une Eglise locale (a)</a:t>
            </a:r>
          </a:p>
          <a:p>
            <a:r>
              <a:rPr lang="fr-FR" dirty="0"/>
              <a:t>Chaque Eglise implante une nouvelle communauté par an : rapport r = 2</a:t>
            </a:r>
          </a:p>
          <a:p>
            <a:r>
              <a:rPr lang="fr-FR" dirty="0"/>
              <a:t>Employer la formule géométrique pour trouver la nième valeur</a:t>
            </a:r>
          </a:p>
          <a:p>
            <a:r>
              <a:rPr lang="fr-FR" dirty="0"/>
              <a:t>x(n) = a r</a:t>
            </a:r>
            <a:r>
              <a:rPr lang="fr-FR" baseline="30000" dirty="0"/>
              <a:t>n-1</a:t>
            </a:r>
          </a:p>
          <a:p>
            <a:endParaRPr lang="fr-FR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année  = 1 Eglise</a:t>
            </a:r>
          </a:p>
          <a:p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année = 2 Eglises</a:t>
            </a:r>
          </a:p>
          <a:p>
            <a:r>
              <a:rPr lang="fr-FR" dirty="0"/>
              <a:t>3</a:t>
            </a:r>
            <a:r>
              <a:rPr lang="fr-FR" baseline="30000" dirty="0"/>
              <a:t>e</a:t>
            </a:r>
            <a:r>
              <a:rPr lang="fr-FR" dirty="0"/>
              <a:t> année = 4 Eglises </a:t>
            </a:r>
          </a:p>
          <a:p>
            <a:r>
              <a:rPr lang="fr-FR" dirty="0"/>
              <a:t>7</a:t>
            </a:r>
            <a:r>
              <a:rPr lang="fr-FR" baseline="30000" dirty="0"/>
              <a:t>e</a:t>
            </a:r>
            <a:r>
              <a:rPr lang="fr-FR" dirty="0"/>
              <a:t> Année = 64 Eglises</a:t>
            </a:r>
          </a:p>
          <a:p>
            <a:r>
              <a:rPr lang="fr-FR" dirty="0"/>
              <a:t>10</a:t>
            </a:r>
            <a:r>
              <a:rPr lang="fr-FR" baseline="30000" dirty="0"/>
              <a:t>e</a:t>
            </a:r>
            <a:r>
              <a:rPr lang="fr-FR" dirty="0"/>
              <a:t> Année = 512 Eglises</a:t>
            </a:r>
          </a:p>
          <a:p>
            <a:r>
              <a:rPr lang="fr-FR" dirty="0"/>
              <a:t>15</a:t>
            </a:r>
            <a:r>
              <a:rPr lang="fr-FR" baseline="30000" dirty="0"/>
              <a:t>e</a:t>
            </a:r>
            <a:r>
              <a:rPr lang="fr-FR" dirty="0"/>
              <a:t> année 15 = 16,384 Eglises</a:t>
            </a:r>
          </a:p>
          <a:p>
            <a:r>
              <a:rPr lang="fr-FR" dirty="0"/>
              <a:t>20</a:t>
            </a:r>
            <a:r>
              <a:rPr lang="fr-FR" baseline="30000" dirty="0"/>
              <a:t>e</a:t>
            </a:r>
            <a:r>
              <a:rPr lang="fr-FR" dirty="0"/>
              <a:t> année = 524,288 Eglises</a:t>
            </a:r>
          </a:p>
          <a:p>
            <a:r>
              <a:rPr lang="fr-FR" dirty="0"/>
              <a:t>25</a:t>
            </a:r>
            <a:r>
              <a:rPr lang="fr-FR" baseline="30000" dirty="0"/>
              <a:t>e</a:t>
            </a:r>
            <a:r>
              <a:rPr lang="fr-FR" dirty="0"/>
              <a:t> année = 16,777,216 Eglises</a:t>
            </a:r>
          </a:p>
        </p:txBody>
      </p:sp>
    </p:spTree>
    <p:extLst>
      <p:ext uri="{BB962C8B-B14F-4D97-AF65-F5344CB8AC3E}">
        <p14:creationId xmlns:p14="http://schemas.microsoft.com/office/powerpoint/2010/main" val="12342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283" y="130654"/>
            <a:ext cx="11353800" cy="1027133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Des actions pour une dynamique de multiplication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567" y="1415441"/>
            <a:ext cx="10840233" cy="47615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Pour chaque Eglise locale :</a:t>
            </a:r>
          </a:p>
          <a:p>
            <a:pPr marL="0" indent="0">
              <a:buNone/>
            </a:pPr>
            <a:endParaRPr lang="fr-FR" sz="1400" dirty="0"/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Passer d’une logique de gestion à une logique de mission – présence dans la cité et service de la communauté locale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Développer “l’élan missionnaire” plus que la croissance numérique – discerner et envoyer des personnes pour des actions et projets ailleurs, plutôt qu’augmenter le nombre de paroissiens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Favoriser le développement spirituel des personnes plus que l’organisation d’événements et de programmes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Chaque Chrétien appelé à servir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Engager des responsables capables de former d’autres responsables</a:t>
            </a:r>
          </a:p>
          <a:p>
            <a:pPr marL="514350" indent="-514350">
              <a:buFont typeface="+mj-lt"/>
              <a:buAutoNum type="arabicPeriod"/>
            </a:pPr>
            <a:r>
              <a:rPr lang="fr-FR" dirty="0"/>
              <a:t>Chaque personne forme un apprenti</a:t>
            </a:r>
          </a:p>
        </p:txBody>
      </p:sp>
    </p:spTree>
    <p:extLst>
      <p:ext uri="{BB962C8B-B14F-4D97-AF65-F5344CB8AC3E}">
        <p14:creationId xmlns:p14="http://schemas.microsoft.com/office/powerpoint/2010/main" val="167917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130301"/>
            <a:ext cx="11036299" cy="5346700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fr-FR" dirty="0"/>
              <a:t>Régions and Institutions nationales</a:t>
            </a:r>
          </a:p>
          <a:p>
            <a:pPr lvl="0"/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fr-FR" dirty="0"/>
              <a:t>Repenser les vocations et encourager le déploiement de ministres                bi-vocationnels 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/>
              <a:t>Changer de modèle financier pour la rémunération des personnes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/>
              <a:t>Changer les étapes de la formation ministérielle : passer de “Sélectionner-former-nommer” à “Nommer-former-sélectionner”</a:t>
            </a:r>
          </a:p>
          <a:p>
            <a:pPr marL="514350" lvl="0" indent="-514350">
              <a:buFont typeface="+mj-lt"/>
              <a:buAutoNum type="arabicPeriod"/>
            </a:pPr>
            <a:r>
              <a:rPr lang="fr-FR" dirty="0"/>
              <a:t>Diversifier et adapter les parcours de formation théologique et pratique de responsables selon les contextes :</a:t>
            </a:r>
          </a:p>
          <a:p>
            <a:pPr lvl="2"/>
            <a:r>
              <a:rPr lang="fr-FR" dirty="0"/>
              <a:t>Centre-ville</a:t>
            </a:r>
          </a:p>
          <a:p>
            <a:pPr lvl="2"/>
            <a:r>
              <a:rPr lang="fr-FR" dirty="0"/>
              <a:t>Zones résidentielles</a:t>
            </a:r>
          </a:p>
          <a:p>
            <a:pPr lvl="2"/>
            <a:r>
              <a:rPr lang="fr-FR" dirty="0"/>
              <a:t>Petites villes, </a:t>
            </a:r>
            <a:r>
              <a:rPr lang="fr-FR" dirty="0" err="1"/>
              <a:t>etc</a:t>
            </a:r>
            <a:endParaRPr lang="fr-FR" dirty="0"/>
          </a:p>
          <a:p>
            <a:pPr marL="514350" lvl="0" indent="-514350">
              <a:buFont typeface="+mj-lt"/>
              <a:buAutoNum type="arabicPeriod"/>
            </a:pPr>
            <a:r>
              <a:rPr lang="fr-FR"/>
              <a:t>Redéployer des ressources attribuées aux ministères actuellement définis par des zones géographiques vers des ministères basés sur des réseaux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0283" y="130654"/>
            <a:ext cx="11353800" cy="1027133"/>
          </a:xfrm>
        </p:spPr>
        <p:txBody>
          <a:bodyPr>
            <a:normAutofit fontScale="90000"/>
          </a:bodyPr>
          <a:lstStyle/>
          <a:p>
            <a:r>
              <a:rPr lang="en-GB" b="1"/>
              <a:t>Des actions pour </a:t>
            </a:r>
            <a:r>
              <a:rPr lang="en-GB" b="1" err="1"/>
              <a:t>une</a:t>
            </a:r>
            <a:r>
              <a:rPr lang="en-GB" b="1"/>
              <a:t> </a:t>
            </a:r>
            <a:r>
              <a:rPr lang="en-GB" b="1" err="1"/>
              <a:t>dynamique</a:t>
            </a:r>
            <a:r>
              <a:rPr lang="en-GB" b="1"/>
              <a:t> de multiplication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2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3" y="2813050"/>
            <a:ext cx="12186537" cy="1270000"/>
          </a:xfrm>
        </p:spPr>
        <p:txBody>
          <a:bodyPr anchor="ctr">
            <a:normAutofit/>
          </a:bodyPr>
          <a:lstStyle/>
          <a:p>
            <a:r>
              <a:rPr lang="fr-FR" sz="4400" i="1" dirty="0">
                <a:solidFill>
                  <a:schemeClr val="bg1"/>
                </a:solidFill>
              </a:rPr>
              <a:t>Quelques dynamiques qui favorisent la croissance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101"/>
          <a:stretch/>
        </p:blipFill>
        <p:spPr>
          <a:xfrm>
            <a:off x="0" y="1"/>
            <a:ext cx="6106925" cy="264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264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300"/>
            <a:ext cx="6096000" cy="267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6925" y="4178300"/>
            <a:ext cx="6085075" cy="267969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13429" y="1363663"/>
            <a:ext cx="186914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La Foi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48046" y="5316538"/>
            <a:ext cx="419190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latin typeface="+mn-lt"/>
              </a:rPr>
              <a:t>La Générosité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00086" y="1320800"/>
            <a:ext cx="3298753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L’Humilité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62049" y="5381626"/>
            <a:ext cx="3771900" cy="12604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>
                <a:solidFill>
                  <a:schemeClr val="bg1"/>
                </a:solidFill>
                <a:latin typeface="+mn-lt"/>
              </a:rPr>
              <a:t>La Sagesse</a:t>
            </a:r>
          </a:p>
        </p:txBody>
      </p:sp>
    </p:spTree>
    <p:extLst>
      <p:ext uri="{BB962C8B-B14F-4D97-AF65-F5344CB8AC3E}">
        <p14:creationId xmlns:p14="http://schemas.microsoft.com/office/powerpoint/2010/main" val="1804427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3101"/>
          <a:stretch/>
        </p:blipFill>
        <p:spPr>
          <a:xfrm>
            <a:off x="0" y="0"/>
            <a:ext cx="12192000" cy="5273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5" y="181418"/>
            <a:ext cx="1869141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  <a:latin typeface="+mn-lt"/>
              </a:rPr>
              <a:t>La </a:t>
            </a:r>
            <a:r>
              <a:rPr lang="en-US" sz="6000" err="1">
                <a:solidFill>
                  <a:schemeClr val="bg1"/>
                </a:solidFill>
                <a:latin typeface="+mn-lt"/>
              </a:rPr>
              <a:t>foi</a:t>
            </a:r>
            <a:endParaRPr lang="en-US" sz="60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83603"/>
            <a:ext cx="10515600" cy="2980291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Cultiver une ouverture à l’action de l’Esprit Saint</a:t>
            </a:r>
          </a:p>
          <a:p>
            <a:r>
              <a:rPr lang="fr-FR" dirty="0">
                <a:solidFill>
                  <a:schemeClr val="bg1"/>
                </a:solidFill>
              </a:rPr>
              <a:t>LA PRIERE</a:t>
            </a:r>
          </a:p>
          <a:p>
            <a:r>
              <a:rPr lang="fr-FR" dirty="0">
                <a:solidFill>
                  <a:schemeClr val="bg1"/>
                </a:solidFill>
              </a:rPr>
              <a:t>La FOI : une attente active de CROISSANCE</a:t>
            </a:r>
          </a:p>
          <a:p>
            <a:r>
              <a:rPr lang="fr-FR" dirty="0">
                <a:solidFill>
                  <a:schemeClr val="bg1"/>
                </a:solidFill>
              </a:rPr>
              <a:t>La foi s’écrit R-I-S-Q-U-E</a:t>
            </a:r>
          </a:p>
          <a:p>
            <a:r>
              <a:rPr lang="fr-FR" dirty="0">
                <a:solidFill>
                  <a:schemeClr val="bg1"/>
                </a:solidFill>
              </a:rPr>
              <a:t>Votre VISION permet-elle d’accueillir les projets ambitieux de Dieu ?</a:t>
            </a:r>
          </a:p>
        </p:txBody>
      </p:sp>
    </p:spTree>
    <p:extLst>
      <p:ext uri="{BB962C8B-B14F-4D97-AF65-F5344CB8AC3E}">
        <p14:creationId xmlns:p14="http://schemas.microsoft.com/office/powerpoint/2010/main" val="291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936" y="164306"/>
            <a:ext cx="3296093" cy="1325563"/>
          </a:xfrm>
        </p:spPr>
        <p:txBody>
          <a:bodyPr>
            <a:noAutofit/>
          </a:bodyPr>
          <a:lstStyle/>
          <a:p>
            <a:r>
              <a:rPr lang="en-US" sz="6000">
                <a:solidFill>
                  <a:schemeClr val="bg1"/>
                </a:solidFill>
                <a:latin typeface="+mn-lt"/>
              </a:rPr>
              <a:t>L’humilité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84" y="3929459"/>
            <a:ext cx="9528376" cy="2711450"/>
          </a:xfrm>
        </p:spPr>
        <p:txBody>
          <a:bodyPr>
            <a:noAutofit/>
          </a:bodyPr>
          <a:lstStyle/>
          <a:p>
            <a:r>
              <a:rPr lang="fr-FR" sz="3600" dirty="0">
                <a:solidFill>
                  <a:schemeClr val="bg1"/>
                </a:solidFill>
              </a:rPr>
              <a:t>Développer une logique d’ouverture</a:t>
            </a:r>
          </a:p>
          <a:p>
            <a:r>
              <a:rPr lang="fr-FR" sz="3600" dirty="0">
                <a:solidFill>
                  <a:schemeClr val="bg1"/>
                </a:solidFill>
              </a:rPr>
              <a:t>Apprendre à accueillir l’expérience des AUTRES </a:t>
            </a:r>
          </a:p>
          <a:p>
            <a:r>
              <a:rPr lang="fr-FR" sz="3600" i="1" dirty="0">
                <a:solidFill>
                  <a:schemeClr val="bg1"/>
                </a:solidFill>
              </a:rPr>
              <a:t>De l’Anecdote à l’Evidence</a:t>
            </a:r>
          </a:p>
        </p:txBody>
      </p:sp>
    </p:spTree>
    <p:extLst>
      <p:ext uri="{BB962C8B-B14F-4D97-AF65-F5344CB8AC3E}">
        <p14:creationId xmlns:p14="http://schemas.microsoft.com/office/powerpoint/2010/main" val="101201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2955476" y="-225030"/>
            <a:ext cx="9486900" cy="7308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4" t="7334" r="41820" b="74377"/>
          <a:stretch/>
        </p:blipFill>
        <p:spPr>
          <a:xfrm>
            <a:off x="7155585" y="1145545"/>
            <a:ext cx="1146556" cy="1088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8861" r="64292" b="63311"/>
          <a:stretch/>
        </p:blipFill>
        <p:spPr>
          <a:xfrm>
            <a:off x="5920790" y="1640626"/>
            <a:ext cx="1069848" cy="1060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1709" r="72572" b="40002"/>
          <a:stretch/>
        </p:blipFill>
        <p:spPr>
          <a:xfrm>
            <a:off x="5370845" y="2884931"/>
            <a:ext cx="1133856" cy="1088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65429" r="63861" b="16743"/>
          <a:stretch/>
        </p:blipFill>
        <p:spPr>
          <a:xfrm>
            <a:off x="5933201" y="4132781"/>
            <a:ext cx="1106424" cy="10607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2" t="75727" r="42356" b="6906"/>
          <a:stretch/>
        </p:blipFill>
        <p:spPr>
          <a:xfrm>
            <a:off x="7161469" y="4712120"/>
            <a:ext cx="1069848" cy="103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1" t="65676" r="20095" b="16496"/>
          <a:stretch/>
        </p:blipFill>
        <p:spPr>
          <a:xfrm>
            <a:off x="8437002" y="4151723"/>
            <a:ext cx="1088136" cy="10607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1" t="42059" r="9979" b="39959"/>
          <a:stretch/>
        </p:blipFill>
        <p:spPr>
          <a:xfrm>
            <a:off x="8932083" y="2889504"/>
            <a:ext cx="1097280" cy="1069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9" t="18554" r="20226" b="63311"/>
          <a:stretch/>
        </p:blipFill>
        <p:spPr>
          <a:xfrm>
            <a:off x="8411529" y="1628869"/>
            <a:ext cx="1106424" cy="1078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8540" y="185007"/>
            <a:ext cx="28753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/>
              <a:t>Une vision commune pour la mission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0743" y="1145545"/>
            <a:ext cx="2357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Des responsables qui savent mobiliser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4204" y="2904912"/>
            <a:ext cx="17132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Des parcours pour grandir en disciples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30743" y="4604457"/>
            <a:ext cx="1877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dirty="0"/>
              <a:t>Une culture </a:t>
            </a:r>
          </a:p>
          <a:p>
            <a:r>
              <a:rPr lang="fr-FR" sz="2200" dirty="0"/>
              <a:t>de l’accueil et de l’hospitalité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83534" y="5929110"/>
            <a:ext cx="3425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Un engagement actif auprès des enfants et des jeunes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72318" y="4604457"/>
            <a:ext cx="2156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dirty="0"/>
              <a:t>Des ministères locaux partagés par tous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29363" y="2904912"/>
            <a:ext cx="1992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dirty="0"/>
              <a:t>Une ouverture au changement et au contexte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36613" y="1145743"/>
            <a:ext cx="19920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200" dirty="0"/>
              <a:t>Une volonté de grandir en Eglise</a:t>
            </a:r>
          </a:p>
        </p:txBody>
      </p:sp>
      <p:sp>
        <p:nvSpPr>
          <p:cNvPr id="9" name="Rectangle 8"/>
          <p:cNvSpPr/>
          <p:nvPr/>
        </p:nvSpPr>
        <p:spPr>
          <a:xfrm>
            <a:off x="219259" y="5590319"/>
            <a:ext cx="2270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i="1" dirty="0">
                <a:solidFill>
                  <a:schemeClr val="bg1"/>
                </a:solidFill>
              </a:rPr>
              <a:t>De l’Anecdote à l’Evidence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1117" y="2650824"/>
            <a:ext cx="26034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8 facteurs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994" y="3139671"/>
            <a:ext cx="3164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solidFill>
                  <a:schemeClr val="bg1"/>
                </a:solidFill>
              </a:rPr>
              <a:t>de croissance</a:t>
            </a:r>
          </a:p>
        </p:txBody>
      </p:sp>
    </p:spTree>
    <p:extLst>
      <p:ext uri="{BB962C8B-B14F-4D97-AF65-F5344CB8AC3E}">
        <p14:creationId xmlns:p14="http://schemas.microsoft.com/office/powerpoint/2010/main" val="89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8" grpId="0"/>
      <p:bldP spid="19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4141195"/>
              </p:ext>
            </p:extLst>
          </p:nvPr>
        </p:nvGraphicFramePr>
        <p:xfrm>
          <a:off x="114302" y="981591"/>
          <a:ext cx="11952512" cy="5687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89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71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28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37535"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535">
                <a:tc>
                  <a:txBody>
                    <a:bodyPr/>
                    <a:lstStyle/>
                    <a:p>
                      <a:pPr algn="ctr"/>
                      <a:r>
                        <a:rPr lang="en-US" sz="1800" i="0" err="1"/>
                        <a:t>Facteur</a:t>
                      </a:r>
                      <a:r>
                        <a:rPr lang="en-US" sz="1800" i="0"/>
                        <a:t> de </a:t>
                      </a:r>
                      <a:r>
                        <a:rPr lang="en-US" sz="1800" i="0" err="1"/>
                        <a:t>croissance</a:t>
                      </a:r>
                      <a:endParaRPr lang="en-US" sz="1800" i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Vision pour la</a:t>
                      </a:r>
                      <a:r>
                        <a:rPr lang="en-US" sz="1800" b="1" baseline="0"/>
                        <a:t> mission</a:t>
                      </a:r>
                      <a:endParaRPr lang="en-US" sz="18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spc="-100" baseline="0" err="1"/>
                        <a:t>Responsables</a:t>
                      </a:r>
                      <a:r>
                        <a:rPr lang="en-US" sz="1600" b="1"/>
                        <a:t> </a:t>
                      </a:r>
                      <a:r>
                        <a:rPr lang="en-US" sz="1800" b="1"/>
                        <a:t>qui </a:t>
                      </a:r>
                      <a:r>
                        <a:rPr lang="en-US" sz="1800" b="1" err="1"/>
                        <a:t>mobilisent</a:t>
                      </a:r>
                      <a:endParaRPr lang="en-US" sz="1800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err="1"/>
                        <a:t>Parcours</a:t>
                      </a:r>
                      <a:r>
                        <a:rPr lang="en-US" sz="1800" b="1"/>
                        <a:t> de</a:t>
                      </a:r>
                      <a:r>
                        <a:rPr lang="en-US" sz="1800" b="1" baseline="0"/>
                        <a:t> disciples</a:t>
                      </a:r>
                      <a:endParaRPr lang="en-US" sz="1800" b="1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Culture de </a:t>
                      </a:r>
                      <a:r>
                        <a:rPr lang="en-US" sz="1800" b="1" err="1"/>
                        <a:t>l’accueil</a:t>
                      </a:r>
                      <a:endParaRPr lang="en-US" sz="1800" b="1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Enfants</a:t>
                      </a:r>
                      <a:r>
                        <a:rPr lang="en-US" b="1"/>
                        <a:t> et </a:t>
                      </a:r>
                      <a:r>
                        <a:rPr lang="en-US" b="1" err="1"/>
                        <a:t>jeunes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Ministères</a:t>
                      </a:r>
                      <a:r>
                        <a:rPr lang="en-US" b="1" baseline="0"/>
                        <a:t> </a:t>
                      </a:r>
                      <a:r>
                        <a:rPr lang="en-US" b="1" baseline="0" err="1"/>
                        <a:t>partagés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Ouverture</a:t>
                      </a:r>
                      <a:r>
                        <a:rPr lang="en-US" b="1"/>
                        <a:t> au </a:t>
                      </a:r>
                      <a:r>
                        <a:rPr lang="en-US" b="1" spc="-50" baseline="0" err="1"/>
                        <a:t>changement</a:t>
                      </a:r>
                      <a:endParaRPr lang="en-US" b="1" spc="-50" baseline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err="1"/>
                        <a:t>Volonté</a:t>
                      </a:r>
                      <a:r>
                        <a:rPr lang="en-US" b="1"/>
                        <a:t> de </a:t>
                      </a:r>
                      <a:r>
                        <a:rPr lang="en-US" b="1" err="1"/>
                        <a:t>grandir</a:t>
                      </a:r>
                      <a:endParaRPr lang="en-US" b="1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7535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/10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535">
                <a:tc>
                  <a:txBody>
                    <a:bodyPr/>
                    <a:lstStyle/>
                    <a:p>
                      <a:pPr algn="ctr"/>
                      <a:r>
                        <a:rPr lang="en-US" sz="2400" err="1"/>
                        <a:t>Priorité</a:t>
                      </a:r>
                      <a:endParaRPr lang="en-US" sz="2400"/>
                    </a:p>
                    <a:p>
                      <a:pPr algn="ctr"/>
                      <a:r>
                        <a:rPr lang="en-US" sz="2400"/>
                        <a:t>(1-8)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753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Action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1600" baseline="0" dirty="0"/>
                        <a:t>Qui </a:t>
                      </a:r>
                      <a:r>
                        <a:rPr lang="en-US" sz="1600" baseline="0" dirty="0" err="1"/>
                        <a:t>est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responsable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4" t="7334" r="41820" b="74377"/>
          <a:stretch/>
        </p:blipFill>
        <p:spPr>
          <a:xfrm>
            <a:off x="1552460" y="1009298"/>
            <a:ext cx="1146556" cy="10881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6" t="18861" r="64292" b="63311"/>
          <a:stretch/>
        </p:blipFill>
        <p:spPr>
          <a:xfrm>
            <a:off x="2920301" y="1015107"/>
            <a:ext cx="1069848" cy="1060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t="41709" r="72572" b="40002"/>
          <a:stretch/>
        </p:blipFill>
        <p:spPr>
          <a:xfrm>
            <a:off x="4192484" y="1017720"/>
            <a:ext cx="1133856" cy="108813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3" t="65429" r="63861" b="16743"/>
          <a:stretch/>
        </p:blipFill>
        <p:spPr>
          <a:xfrm>
            <a:off x="5521610" y="1028823"/>
            <a:ext cx="1106424" cy="1060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2" t="75727" r="42356" b="6906"/>
          <a:stretch/>
        </p:blipFill>
        <p:spPr>
          <a:xfrm>
            <a:off x="6863941" y="1055018"/>
            <a:ext cx="1069848" cy="10332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1" t="65676" r="20095" b="16496"/>
          <a:stretch/>
        </p:blipFill>
        <p:spPr>
          <a:xfrm>
            <a:off x="8187516" y="1022360"/>
            <a:ext cx="1088136" cy="10607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1" t="42059" r="9979" b="39959"/>
          <a:stretch/>
        </p:blipFill>
        <p:spPr>
          <a:xfrm>
            <a:off x="9523923" y="1021329"/>
            <a:ext cx="1097280" cy="10698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9" t="18554" r="20226" b="63311"/>
          <a:stretch/>
        </p:blipFill>
        <p:spPr>
          <a:xfrm>
            <a:off x="10819047" y="1009298"/>
            <a:ext cx="1106424" cy="1078992"/>
          </a:xfrm>
          <a:prstGeom prst="rect">
            <a:avLst/>
          </a:prstGeom>
        </p:spPr>
      </p:pic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88828"/>
          </a:xfrm>
        </p:spPr>
        <p:txBody>
          <a:bodyPr>
            <a:normAutofit/>
          </a:bodyPr>
          <a:lstStyle/>
          <a:p>
            <a:pPr algn="ctr"/>
            <a:r>
              <a:rPr lang="en-US" sz="5400" i="1" dirty="0">
                <a:solidFill>
                  <a:schemeClr val="bg1"/>
                </a:solidFill>
                <a:latin typeface="+mn-lt"/>
              </a:rPr>
              <a:t>De </a:t>
            </a:r>
            <a:r>
              <a:rPr lang="en-US" sz="5400" i="1" dirty="0" err="1">
                <a:solidFill>
                  <a:schemeClr val="bg1"/>
                </a:solidFill>
                <a:latin typeface="+mn-lt"/>
              </a:rPr>
              <a:t>l’Anecdote</a:t>
            </a:r>
            <a:r>
              <a:rPr lang="en-US" sz="5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+mn-lt"/>
              </a:rPr>
              <a:t>à</a:t>
            </a:r>
            <a:r>
              <a:rPr lang="en-US" sz="540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400" i="1" dirty="0" err="1">
                <a:solidFill>
                  <a:schemeClr val="bg1"/>
                </a:solidFill>
                <a:latin typeface="+mn-lt"/>
              </a:rPr>
              <a:t>l’évidence</a:t>
            </a:r>
            <a:endParaRPr lang="en-US" sz="54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0984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6600" y="161925"/>
            <a:ext cx="3098800" cy="1260475"/>
          </a:xfrm>
        </p:spPr>
        <p:txBody>
          <a:bodyPr>
            <a:no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+mn-lt"/>
              </a:rPr>
              <a:t>Sagesse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4210051"/>
            <a:ext cx="10515600" cy="2533650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La taille d’une Eglise, une donnée de base importante</a:t>
            </a:r>
          </a:p>
          <a:p>
            <a:r>
              <a:rPr lang="fr-FR" dirty="0">
                <a:solidFill>
                  <a:schemeClr val="bg1"/>
                </a:solidFill>
              </a:rPr>
              <a:t>Eglises petites et grandes ne fonctionnent pas de la même manière </a:t>
            </a:r>
          </a:p>
          <a:p>
            <a:r>
              <a:rPr lang="fr-FR" dirty="0">
                <a:solidFill>
                  <a:schemeClr val="bg1"/>
                </a:solidFill>
              </a:rPr>
              <a:t>Pour croître, une Eglise doit changer </a:t>
            </a:r>
          </a:p>
          <a:p>
            <a:r>
              <a:rPr lang="fr-FR" dirty="0">
                <a:solidFill>
                  <a:schemeClr val="bg1"/>
                </a:solidFill>
              </a:rPr>
              <a:t>Les responsables doivent également évoluer </a:t>
            </a:r>
          </a:p>
        </p:txBody>
      </p:sp>
    </p:spTree>
    <p:extLst>
      <p:ext uri="{BB962C8B-B14F-4D97-AF65-F5344CB8AC3E}">
        <p14:creationId xmlns:p14="http://schemas.microsoft.com/office/powerpoint/2010/main" val="129118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5E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53287" y="88847"/>
            <a:ext cx="9685426" cy="8970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00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4219" dirty="0">
                <a:solidFill>
                  <a:schemeClr val="bg1"/>
                </a:solidFill>
              </a:rPr>
              <a:t>Fonctionnements typiques  </a:t>
            </a:r>
            <a:br>
              <a:rPr lang="fr-FR" sz="4219" dirty="0">
                <a:solidFill>
                  <a:schemeClr val="bg1"/>
                </a:solidFill>
              </a:rPr>
            </a:br>
            <a:r>
              <a:rPr lang="fr-FR" sz="4219" dirty="0">
                <a:solidFill>
                  <a:schemeClr val="bg1"/>
                </a:solidFill>
              </a:rPr>
              <a:t>selon la taille d’une Eglise (Tim Keller)</a:t>
            </a:r>
          </a:p>
        </p:txBody>
      </p:sp>
      <p:sp>
        <p:nvSpPr>
          <p:cNvPr id="72" name="Shape 72"/>
          <p:cNvSpPr/>
          <p:nvPr/>
        </p:nvSpPr>
        <p:spPr>
          <a:xfrm>
            <a:off x="282228" y="1330531"/>
            <a:ext cx="1542892" cy="5193231"/>
          </a:xfrm>
          <a:prstGeom prst="roundRect">
            <a:avLst>
              <a:gd name="adj" fmla="val 10000"/>
            </a:avLst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fr-FR" sz="1687" dirty="0"/>
          </a:p>
        </p:txBody>
      </p:sp>
      <p:sp>
        <p:nvSpPr>
          <p:cNvPr id="73" name="Shape 73"/>
          <p:cNvSpPr/>
          <p:nvPr/>
        </p:nvSpPr>
        <p:spPr>
          <a:xfrm>
            <a:off x="383947" y="2532420"/>
            <a:ext cx="1339454" cy="654189"/>
          </a:xfrm>
          <a:prstGeom prst="roundRect">
            <a:avLst>
              <a:gd name="adj" fmla="val 2047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35719" tIns="35719" rIns="35719" bIns="35719" anchor="ctr"/>
          <a:lstStyle/>
          <a:p>
            <a:pPr lvl="0"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fr-FR" sz="1687" dirty="0"/>
          </a:p>
        </p:txBody>
      </p:sp>
      <p:sp>
        <p:nvSpPr>
          <p:cNvPr id="74" name="Shape 74"/>
          <p:cNvSpPr/>
          <p:nvPr/>
        </p:nvSpPr>
        <p:spPr>
          <a:xfrm>
            <a:off x="383946" y="3363111"/>
            <a:ext cx="1339454" cy="654190"/>
          </a:xfrm>
          <a:prstGeom prst="roundRect">
            <a:avLst>
              <a:gd name="adj" fmla="val 20475"/>
            </a:avLst>
          </a:prstGeom>
          <a:solidFill>
            <a:srgbClr val="00B0F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Cercle </a:t>
            </a:r>
            <a:r>
              <a:rPr lang="fr-FR" sz="1687" spc="-100" dirty="0">
                <a:solidFill>
                  <a:srgbClr val="FFFFFF"/>
                </a:solidFill>
              </a:rPr>
              <a:t>d’appartenance</a:t>
            </a:r>
          </a:p>
        </p:txBody>
      </p:sp>
      <p:sp>
        <p:nvSpPr>
          <p:cNvPr id="75" name="Shape 75"/>
          <p:cNvSpPr/>
          <p:nvPr/>
        </p:nvSpPr>
        <p:spPr>
          <a:xfrm>
            <a:off x="383947" y="4193802"/>
            <a:ext cx="1339454" cy="892468"/>
          </a:xfrm>
          <a:prstGeom prst="roundRect">
            <a:avLst>
              <a:gd name="adj" fmla="val 15008"/>
            </a:avLst>
          </a:prstGeom>
          <a:solidFill>
            <a:srgbClr val="00B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Moteurs de croissance</a:t>
            </a:r>
          </a:p>
        </p:txBody>
      </p:sp>
      <p:sp>
        <p:nvSpPr>
          <p:cNvPr id="76" name="Shape 76"/>
          <p:cNvSpPr/>
          <p:nvPr/>
        </p:nvSpPr>
        <p:spPr>
          <a:xfrm>
            <a:off x="383947" y="5262771"/>
            <a:ext cx="1339454" cy="1082479"/>
          </a:xfrm>
          <a:prstGeom prst="roundRect">
            <a:avLst>
              <a:gd name="adj" fmla="val 12374"/>
            </a:avLst>
          </a:prstGeom>
          <a:solidFill>
            <a:srgbClr val="92D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Passer d’un seuil à l’autre</a:t>
            </a:r>
          </a:p>
        </p:txBody>
      </p:sp>
      <p:sp>
        <p:nvSpPr>
          <p:cNvPr id="77" name="Shape 77"/>
          <p:cNvSpPr/>
          <p:nvPr/>
        </p:nvSpPr>
        <p:spPr>
          <a:xfrm>
            <a:off x="2961392" y="1330531"/>
            <a:ext cx="2011898" cy="5193231"/>
          </a:xfrm>
          <a:prstGeom prst="roundRect">
            <a:avLst>
              <a:gd name="adj" fmla="val 7669"/>
            </a:avLst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fr-FR" sz="1687" dirty="0"/>
          </a:p>
        </p:txBody>
      </p:sp>
      <p:sp>
        <p:nvSpPr>
          <p:cNvPr id="78" name="Shape 78"/>
          <p:cNvSpPr/>
          <p:nvPr/>
        </p:nvSpPr>
        <p:spPr>
          <a:xfrm>
            <a:off x="3159477" y="2532420"/>
            <a:ext cx="1615729" cy="654189"/>
          </a:xfrm>
          <a:prstGeom prst="roundRect">
            <a:avLst>
              <a:gd name="adj" fmla="val 2047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&lt;40</a:t>
            </a:r>
          </a:p>
        </p:txBody>
      </p:sp>
      <p:sp>
        <p:nvSpPr>
          <p:cNvPr id="79" name="Shape 79"/>
          <p:cNvSpPr/>
          <p:nvPr/>
        </p:nvSpPr>
        <p:spPr>
          <a:xfrm>
            <a:off x="3123621" y="3363111"/>
            <a:ext cx="1687440" cy="654190"/>
          </a:xfrm>
          <a:prstGeom prst="roundRect">
            <a:avLst>
              <a:gd name="adj" fmla="val 20475"/>
            </a:avLst>
          </a:prstGeom>
          <a:solidFill>
            <a:srgbClr val="00B0F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Toute l’Eglise</a:t>
            </a:r>
            <a:endParaRPr lang="fr-FR" sz="1055" dirty="0"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</a:endParaRP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41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connaît chacun</a:t>
            </a:r>
          </a:p>
        </p:txBody>
      </p:sp>
      <p:sp>
        <p:nvSpPr>
          <p:cNvPr id="80" name="Shape 80"/>
          <p:cNvSpPr/>
          <p:nvPr/>
        </p:nvSpPr>
        <p:spPr>
          <a:xfrm>
            <a:off x="3159477" y="4193802"/>
            <a:ext cx="1615729" cy="892468"/>
          </a:xfrm>
          <a:prstGeom prst="roundRect">
            <a:avLst>
              <a:gd name="adj" fmla="val 15008"/>
            </a:avLst>
          </a:prstGeom>
          <a:solidFill>
            <a:srgbClr val="00B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Relations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spc="-1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Sans programme</a:t>
            </a:r>
          </a:p>
        </p:txBody>
      </p:sp>
      <p:sp>
        <p:nvSpPr>
          <p:cNvPr id="81" name="Shape 81"/>
          <p:cNvSpPr/>
          <p:nvPr/>
        </p:nvSpPr>
        <p:spPr>
          <a:xfrm>
            <a:off x="3159477" y="5262771"/>
            <a:ext cx="1615729" cy="1082479"/>
          </a:xfrm>
          <a:prstGeom prst="roundRect">
            <a:avLst>
              <a:gd name="adj" fmla="val 12374"/>
            </a:avLst>
          </a:prstGeom>
          <a:solidFill>
            <a:srgbClr val="92D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Décision par Consensus</a:t>
            </a:r>
          </a:p>
        </p:txBody>
      </p:sp>
      <p:sp>
        <p:nvSpPr>
          <p:cNvPr id="82" name="Shape 82"/>
          <p:cNvSpPr/>
          <p:nvPr/>
        </p:nvSpPr>
        <p:spPr>
          <a:xfrm>
            <a:off x="6248393" y="1335885"/>
            <a:ext cx="2208540" cy="5182523"/>
          </a:xfrm>
          <a:prstGeom prst="roundRect">
            <a:avLst>
              <a:gd name="adj" fmla="val 6969"/>
            </a:avLst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fr-FR" sz="1687" dirty="0"/>
          </a:p>
        </p:txBody>
      </p:sp>
      <p:sp>
        <p:nvSpPr>
          <p:cNvPr id="83" name="Shape 83"/>
          <p:cNvSpPr/>
          <p:nvPr/>
        </p:nvSpPr>
        <p:spPr>
          <a:xfrm>
            <a:off x="6392334" y="2532420"/>
            <a:ext cx="1920658" cy="654189"/>
          </a:xfrm>
          <a:prstGeom prst="roundRect">
            <a:avLst>
              <a:gd name="adj" fmla="val 2047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40-200</a:t>
            </a:r>
          </a:p>
        </p:txBody>
      </p:sp>
      <p:sp>
        <p:nvSpPr>
          <p:cNvPr id="84" name="Shape 84"/>
          <p:cNvSpPr/>
          <p:nvPr/>
        </p:nvSpPr>
        <p:spPr>
          <a:xfrm>
            <a:off x="6349505" y="3363111"/>
            <a:ext cx="1966164" cy="654190"/>
          </a:xfrm>
          <a:prstGeom prst="roundRect">
            <a:avLst>
              <a:gd name="adj" fmla="val 20475"/>
            </a:avLst>
          </a:prstGeom>
          <a:solidFill>
            <a:srgbClr val="00B0F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Toute l’Eglise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406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reconnaît chacun</a:t>
            </a:r>
          </a:p>
        </p:txBody>
      </p:sp>
      <p:sp>
        <p:nvSpPr>
          <p:cNvPr id="85" name="Shape 85"/>
          <p:cNvSpPr/>
          <p:nvPr/>
        </p:nvSpPr>
        <p:spPr>
          <a:xfrm>
            <a:off x="6329428" y="4194948"/>
            <a:ext cx="2006317" cy="868335"/>
          </a:xfrm>
          <a:prstGeom prst="roundRect">
            <a:avLst>
              <a:gd name="adj" fmla="val 15426"/>
            </a:avLst>
          </a:prstGeom>
          <a:solidFill>
            <a:srgbClr val="00B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Relations 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spc="-1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pasteur &amp; animateurs </a:t>
            </a: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initiatives</a:t>
            </a:r>
          </a:p>
        </p:txBody>
      </p:sp>
      <p:sp>
        <p:nvSpPr>
          <p:cNvPr id="86" name="Shape 86"/>
          <p:cNvSpPr/>
          <p:nvPr/>
        </p:nvSpPr>
        <p:spPr>
          <a:xfrm>
            <a:off x="6349505" y="5262771"/>
            <a:ext cx="2006316" cy="1082479"/>
          </a:xfrm>
          <a:prstGeom prst="roundRect">
            <a:avLst>
              <a:gd name="adj" fmla="val 12374"/>
            </a:avLst>
          </a:prstGeom>
          <a:solidFill>
            <a:srgbClr val="92D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54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Multiplication cultes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54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Influence grandissante du personnel salarié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125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Animation &amp; organisation</a:t>
            </a:r>
          </a:p>
        </p:txBody>
      </p:sp>
      <p:sp>
        <p:nvSpPr>
          <p:cNvPr id="87" name="Shape 87"/>
          <p:cNvSpPr/>
          <p:nvPr/>
        </p:nvSpPr>
        <p:spPr>
          <a:xfrm>
            <a:off x="9670613" y="1330531"/>
            <a:ext cx="2208540" cy="5193231"/>
          </a:xfrm>
          <a:prstGeom prst="roundRect">
            <a:avLst>
              <a:gd name="adj" fmla="val 6986"/>
            </a:avLst>
          </a:prstGeom>
          <a:blipFill>
            <a:blip r:embed="rId2"/>
          </a:blip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lang="fr-FR" sz="1687" dirty="0"/>
          </a:p>
        </p:txBody>
      </p:sp>
      <p:sp>
        <p:nvSpPr>
          <p:cNvPr id="88" name="Shape 88"/>
          <p:cNvSpPr/>
          <p:nvPr/>
        </p:nvSpPr>
        <p:spPr>
          <a:xfrm>
            <a:off x="9837140" y="2532420"/>
            <a:ext cx="1875487" cy="654189"/>
          </a:xfrm>
          <a:prstGeom prst="roundRect">
            <a:avLst>
              <a:gd name="adj" fmla="val 20475"/>
            </a:avLst>
          </a:prstGeom>
          <a:gradFill>
            <a:gsLst>
              <a:gs pos="0">
                <a:srgbClr val="0066C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200-450</a:t>
            </a:r>
          </a:p>
        </p:txBody>
      </p:sp>
      <p:sp>
        <p:nvSpPr>
          <p:cNvPr id="89" name="Shape 89"/>
          <p:cNvSpPr/>
          <p:nvPr/>
        </p:nvSpPr>
        <p:spPr>
          <a:xfrm>
            <a:off x="9832843" y="3333368"/>
            <a:ext cx="1884082" cy="654190"/>
          </a:xfrm>
          <a:prstGeom prst="roundRect">
            <a:avLst>
              <a:gd name="adj" fmla="val 20475"/>
            </a:avLst>
          </a:prstGeom>
          <a:solidFill>
            <a:srgbClr val="00B0F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Programme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10-40 personnes</a:t>
            </a:r>
          </a:p>
        </p:txBody>
      </p:sp>
      <p:sp>
        <p:nvSpPr>
          <p:cNvPr id="90" name="Shape 90"/>
          <p:cNvSpPr/>
          <p:nvPr/>
        </p:nvSpPr>
        <p:spPr>
          <a:xfrm>
            <a:off x="9813822" y="4134316"/>
            <a:ext cx="1922122" cy="981697"/>
          </a:xfrm>
          <a:prstGeom prst="roundRect">
            <a:avLst>
              <a:gd name="adj" fmla="val 13644"/>
            </a:avLst>
          </a:prstGeom>
          <a:solidFill>
            <a:srgbClr val="00B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fr-FR" sz="1687" dirty="0">
                <a:solidFill>
                  <a:srgbClr val="FFFFFF"/>
                </a:solidFill>
              </a:rPr>
              <a:t>Améliorer qualité des groupes, cultes, ministères</a:t>
            </a:r>
          </a:p>
        </p:txBody>
      </p:sp>
      <p:sp>
        <p:nvSpPr>
          <p:cNvPr id="91" name="Shape 91"/>
          <p:cNvSpPr/>
          <p:nvPr/>
        </p:nvSpPr>
        <p:spPr>
          <a:xfrm>
            <a:off x="9811877" y="5262771"/>
            <a:ext cx="1885210" cy="1082479"/>
          </a:xfrm>
          <a:prstGeom prst="roundRect">
            <a:avLst>
              <a:gd name="adj" fmla="val 15338"/>
            </a:avLst>
          </a:prstGeom>
          <a:solidFill>
            <a:srgbClr val="92D050"/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1406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Pasteur coordinateur (plus que berger), comme avant</a:t>
            </a:r>
            <a:r>
              <a:rPr lang="fr-FR" sz="1687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 </a:t>
            </a:r>
            <a:r>
              <a:rPr lang="fr-FR" sz="1406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rPr>
              <a:t>&amp; nouvelles installations</a:t>
            </a:r>
          </a:p>
        </p:txBody>
      </p:sp>
      <p:sp>
        <p:nvSpPr>
          <p:cNvPr id="92" name="Shape 92"/>
          <p:cNvSpPr/>
          <p:nvPr/>
        </p:nvSpPr>
        <p:spPr>
          <a:xfrm>
            <a:off x="604799" y="2617846"/>
            <a:ext cx="781177" cy="483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fr-FR" sz="2672" dirty="0">
                <a:solidFill>
                  <a:srgbClr val="FFFFFF"/>
                </a:solidFill>
              </a:rPr>
              <a:t>Taille</a:t>
            </a:r>
          </a:p>
        </p:txBody>
      </p:sp>
      <p:sp>
        <p:nvSpPr>
          <p:cNvPr id="93" name="Shape 93"/>
          <p:cNvSpPr/>
          <p:nvPr/>
        </p:nvSpPr>
        <p:spPr>
          <a:xfrm>
            <a:off x="3399841" y="1607259"/>
            <a:ext cx="1096840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 b="1">
                <a:solidFill>
                  <a:srgbClr val="000000"/>
                </a:solidFill>
              </a:defRPr>
            </a:lvl1pPr>
          </a:lstStyle>
          <a:p>
            <a:pPr lvl="0" algn="ctr">
              <a:defRPr sz="1800" b="0"/>
            </a:pPr>
            <a:r>
              <a:rPr lang="fr-FR" sz="3375" dirty="0"/>
              <a:t>Petite</a:t>
            </a:r>
          </a:p>
        </p:txBody>
      </p:sp>
      <p:sp>
        <p:nvSpPr>
          <p:cNvPr id="94" name="Shape 94"/>
          <p:cNvSpPr/>
          <p:nvPr/>
        </p:nvSpPr>
        <p:spPr>
          <a:xfrm>
            <a:off x="6465666" y="1607259"/>
            <a:ext cx="1742914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 b="1">
                <a:solidFill>
                  <a:srgbClr val="000000"/>
                </a:solidFill>
              </a:defRPr>
            </a:lvl1pPr>
          </a:lstStyle>
          <a:p>
            <a:pPr lvl="0" algn="ctr">
              <a:defRPr sz="1800" b="0"/>
            </a:pPr>
            <a:r>
              <a:rPr lang="fr-FR" sz="3375" dirty="0"/>
              <a:t>Moyenne</a:t>
            </a:r>
          </a:p>
        </p:txBody>
      </p:sp>
      <p:sp>
        <p:nvSpPr>
          <p:cNvPr id="95" name="Shape 95"/>
          <p:cNvSpPr/>
          <p:nvPr/>
        </p:nvSpPr>
        <p:spPr>
          <a:xfrm>
            <a:off x="10129653" y="1607259"/>
            <a:ext cx="1363323" cy="59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800" b="1">
                <a:solidFill>
                  <a:srgbClr val="000000"/>
                </a:solidFill>
              </a:defRPr>
            </a:lvl1pPr>
          </a:lstStyle>
          <a:p>
            <a:pPr lvl="0" algn="ctr">
              <a:defRPr sz="1800" b="0"/>
            </a:pPr>
            <a:r>
              <a:rPr lang="fr-FR" sz="3375" dirty="0"/>
              <a:t>Grande</a:t>
            </a:r>
          </a:p>
        </p:txBody>
      </p:sp>
      <p:sp>
        <p:nvSpPr>
          <p:cNvPr id="2" name="Right Arrow 1"/>
          <p:cNvSpPr/>
          <p:nvPr/>
        </p:nvSpPr>
        <p:spPr>
          <a:xfrm>
            <a:off x="5249334" y="2667096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ight Arrow 27"/>
          <p:cNvSpPr/>
          <p:nvPr/>
        </p:nvSpPr>
        <p:spPr>
          <a:xfrm>
            <a:off x="5249334" y="5598449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ight Arrow 28"/>
          <p:cNvSpPr/>
          <p:nvPr/>
        </p:nvSpPr>
        <p:spPr>
          <a:xfrm>
            <a:off x="5249334" y="4418545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Right Arrow 29"/>
          <p:cNvSpPr/>
          <p:nvPr/>
        </p:nvSpPr>
        <p:spPr>
          <a:xfrm>
            <a:off x="5249334" y="3484645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Right Arrow 30"/>
          <p:cNvSpPr/>
          <p:nvPr/>
        </p:nvSpPr>
        <p:spPr>
          <a:xfrm>
            <a:off x="8702266" y="2667096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Right Arrow 31"/>
          <p:cNvSpPr/>
          <p:nvPr/>
        </p:nvSpPr>
        <p:spPr>
          <a:xfrm>
            <a:off x="8702266" y="5598449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3" name="Right Arrow 32"/>
          <p:cNvSpPr/>
          <p:nvPr/>
        </p:nvSpPr>
        <p:spPr>
          <a:xfrm>
            <a:off x="8702266" y="4418545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ight Arrow 33"/>
          <p:cNvSpPr/>
          <p:nvPr/>
        </p:nvSpPr>
        <p:spPr>
          <a:xfrm>
            <a:off x="8702266" y="3484645"/>
            <a:ext cx="723014" cy="41112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60596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0300" y="481806"/>
            <a:ext cx="3746500" cy="1325563"/>
          </a:xfrm>
        </p:spPr>
        <p:txBody>
          <a:bodyPr>
            <a:normAutofit/>
          </a:bodyPr>
          <a:lstStyle/>
          <a:p>
            <a:r>
              <a:rPr lang="fr-FR" sz="6000" dirty="0">
                <a:latin typeface="+mn-lt"/>
              </a:rPr>
              <a:t>Générosité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600" dirty="0"/>
              <a:t>Des actions pour une dynamique d’addition</a:t>
            </a:r>
          </a:p>
          <a:p>
            <a:pPr marL="0" indent="0">
              <a:buNone/>
            </a:pPr>
            <a:endParaRPr lang="fr-FR" sz="800" dirty="0"/>
          </a:p>
          <a:p>
            <a:r>
              <a:rPr lang="fr-FR" dirty="0"/>
              <a:t>Renouveler des ministères </a:t>
            </a:r>
          </a:p>
          <a:p>
            <a:r>
              <a:rPr lang="fr-FR" dirty="0"/>
              <a:t>Tailler et émonder</a:t>
            </a:r>
          </a:p>
          <a:p>
            <a:r>
              <a:rPr lang="fr-FR" dirty="0"/>
              <a:t>Investir pour dépasser les seuils</a:t>
            </a:r>
          </a:p>
          <a:p>
            <a:pPr lvl="1"/>
            <a:r>
              <a:rPr lang="fr-FR" dirty="0"/>
              <a:t>Animateurs de jeunesse</a:t>
            </a:r>
          </a:p>
          <a:p>
            <a:pPr lvl="1"/>
            <a:r>
              <a:rPr lang="fr-FR" dirty="0"/>
              <a:t>Pasteurs supplémentaires</a:t>
            </a:r>
          </a:p>
          <a:p>
            <a:pPr lvl="1"/>
            <a:r>
              <a:rPr lang="fr-FR" dirty="0"/>
              <a:t>Formation des responsables</a:t>
            </a:r>
          </a:p>
          <a:p>
            <a:pPr lvl="1"/>
            <a:r>
              <a:rPr lang="fr-FR" dirty="0"/>
              <a:t>Evangélisation par les membres de l’Eglise</a:t>
            </a:r>
          </a:p>
          <a:p>
            <a:pPr lvl="1"/>
            <a:r>
              <a:rPr lang="fr-FR" dirty="0"/>
              <a:t>Administrateur</a:t>
            </a:r>
          </a:p>
          <a:p>
            <a:pPr lvl="1"/>
            <a:r>
              <a:rPr lang="fr-FR" dirty="0"/>
              <a:t>Renouvellement des bâtiments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23100" y="2684463"/>
            <a:ext cx="4927600" cy="3492500"/>
          </a:xfrm>
          <a:prstGeom prst="wedgeEllipseCallout">
            <a:avLst>
              <a:gd name="adj1" fmla="val 51332"/>
              <a:gd name="adj2" fmla="val 6177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/>
              <a:t>Mais une croissance par l’addition ne répond pas au défi missionnaire :</a:t>
            </a:r>
          </a:p>
          <a:p>
            <a:pPr algn="ctr"/>
            <a:r>
              <a:rPr lang="fr-FR" sz="2800" dirty="0"/>
              <a:t>une croissance à 100% laisse tout de même 84% intouchés !</a:t>
            </a:r>
          </a:p>
        </p:txBody>
      </p:sp>
    </p:spTree>
    <p:extLst>
      <p:ext uri="{BB962C8B-B14F-4D97-AF65-F5344CB8AC3E}">
        <p14:creationId xmlns:p14="http://schemas.microsoft.com/office/powerpoint/2010/main" val="117985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Passer d’une logique d’addition à une logique de multiplication</a:t>
            </a:r>
          </a:p>
          <a:p>
            <a:r>
              <a:rPr lang="fr-FR" dirty="0"/>
              <a:t>L’implantation d’Eglises est un don radical offert à l’autre</a:t>
            </a:r>
          </a:p>
          <a:p>
            <a:pPr lvl="1"/>
            <a:r>
              <a:rPr lang="fr-FR" dirty="0"/>
              <a:t>Responsables : être prêts à offrir les meilleurs au projet</a:t>
            </a:r>
          </a:p>
          <a:p>
            <a:pPr lvl="1"/>
            <a:r>
              <a:rPr lang="fr-FR" dirty="0"/>
              <a:t>Personnes</a:t>
            </a:r>
          </a:p>
          <a:p>
            <a:pPr lvl="1"/>
            <a:r>
              <a:rPr lang="fr-FR" dirty="0"/>
              <a:t>Finances</a:t>
            </a:r>
          </a:p>
          <a:p>
            <a:r>
              <a:rPr lang="fr-FR" dirty="0"/>
              <a:t>La logique de l’essaimage : une Eglise peut en implanter une autre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07950" y="4906169"/>
            <a:ext cx="11118850" cy="1951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L’implantation de nouvelles communautés d’Eglise est </a:t>
            </a:r>
            <a:r>
              <a:rPr lang="fr-FR"/>
              <a:t>de loin la </a:t>
            </a:r>
            <a:r>
              <a:rPr lang="fr-FR" dirty="0"/>
              <a:t>méthode de croissance la plus efficace</a:t>
            </a:r>
          </a:p>
          <a:p>
            <a:r>
              <a:rPr lang="fr-FR" sz="3100" dirty="0"/>
              <a:t>Professor Peter Wagner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480300" y="481806"/>
            <a:ext cx="3746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latin typeface="+mn-lt"/>
              </a:rPr>
              <a:t>Générosité</a:t>
            </a:r>
          </a:p>
        </p:txBody>
      </p:sp>
    </p:spTree>
    <p:extLst>
      <p:ext uri="{BB962C8B-B14F-4D97-AF65-F5344CB8AC3E}">
        <p14:creationId xmlns:p14="http://schemas.microsoft.com/office/powerpoint/2010/main" val="5818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746</Words>
  <Application>Microsoft Macintosh PowerPoint</Application>
  <PresentationFormat>Widescreen</PresentationFormat>
  <Paragraphs>152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 Light</vt:lpstr>
      <vt:lpstr>Office Theme</vt:lpstr>
      <vt:lpstr>Comment des Eglises peuvent grandir quelques dynamiques qui favorisent la croissance</vt:lpstr>
      <vt:lpstr>La foi</vt:lpstr>
      <vt:lpstr>L’humilité</vt:lpstr>
      <vt:lpstr>PowerPoint Presentation</vt:lpstr>
      <vt:lpstr>De l’Anecdote à l’évidence</vt:lpstr>
      <vt:lpstr>Sagesse</vt:lpstr>
      <vt:lpstr>Fonctionnements typiques   selon la taille d’une Eglise (Tim Keller)</vt:lpstr>
      <vt:lpstr>Générosité</vt:lpstr>
      <vt:lpstr>PowerPoint Presentation</vt:lpstr>
      <vt:lpstr>Implanter – une logique de vie d’Eglise</vt:lpstr>
      <vt:lpstr>Des actions pour une dynamique de multiplication</vt:lpstr>
      <vt:lpstr>Des actions pour une dynamique de multiplication</vt:lpstr>
      <vt:lpstr>Quelques dynamiques qui favorisent la croissance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 Thorpe</dc:creator>
  <cp:lastModifiedBy>Ric Thorpe</cp:lastModifiedBy>
  <cp:revision>55</cp:revision>
  <cp:lastPrinted>2018-01-18T16:45:32Z</cp:lastPrinted>
  <dcterms:created xsi:type="dcterms:W3CDTF">2018-01-16T15:42:54Z</dcterms:created>
  <dcterms:modified xsi:type="dcterms:W3CDTF">2018-01-20T08:47:01Z</dcterms:modified>
</cp:coreProperties>
</file>